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Economica" panose="020B0604020202020204" charset="0"/>
      <p:regular r:id="rId13"/>
      <p:bold r:id="rId14"/>
      <p:italic r:id="rId15"/>
      <p:boldItalic r:id="rId16"/>
    </p:embeddedFont>
    <p:embeddedFont>
      <p:font typeface="Open Sans" panose="020B0604020202020204" charset="0"/>
      <p:regular r:id="rId17"/>
      <p:bold r:id="rId18"/>
      <p:italic r:id="rId19"/>
      <p:boldItalic r:id="rId20"/>
    </p:embeddedFont>
    <p:embeddedFont>
      <p:font typeface="Lato" panose="020B0604020202020204" charset="0"/>
      <p:regular r:id="rId21"/>
      <p:bold r:id="rId22"/>
      <p:italic r:id="rId23"/>
      <p:boldItalic r:id="rId24"/>
    </p:embeddedFont>
    <p:embeddedFont>
      <p:font typeface="Montserrat" panose="020B0604020202020204" charset="-52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45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f96f5393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f96f5393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f87997393_0_9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f87997393_0_9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f87997393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f87997393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‹№›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‹№›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‹№›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‹№›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‹№›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‹№›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‹№›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‹№›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‹№›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500">
                <a:latin typeface="Economica"/>
                <a:ea typeface="Economica"/>
                <a:cs typeface="Economica"/>
                <a:sym typeface="Economica"/>
              </a:rPr>
              <a:t>Морфологія</a:t>
            </a:r>
            <a:endParaRPr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4390882" y="3872904"/>
            <a:ext cx="4273595" cy="947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dirty="0" err="1">
                <a:latin typeface="Economica"/>
                <a:ea typeface="Economica"/>
                <a:cs typeface="Economica"/>
                <a:sym typeface="Economica"/>
              </a:rPr>
              <a:t>Ліцею</a:t>
            </a:r>
            <a:r>
              <a:rPr lang="en-GB" sz="2100" dirty="0">
                <a:latin typeface="Economica"/>
                <a:ea typeface="Economica"/>
                <a:cs typeface="Economica"/>
                <a:sym typeface="Economica"/>
              </a:rPr>
              <a:t> </a:t>
            </a:r>
            <a:r>
              <a:rPr lang="uk-UA" sz="2100" dirty="0" smtClean="0">
                <a:latin typeface="Economica"/>
                <a:ea typeface="Economica"/>
                <a:cs typeface="Economica"/>
                <a:sym typeface="Economica"/>
              </a:rPr>
              <a:t>і</a:t>
            </a:r>
            <a:r>
              <a:rPr lang="en-GB" sz="2100" dirty="0" err="1" smtClean="0">
                <a:latin typeface="Economica"/>
                <a:ea typeface="Economica"/>
                <a:cs typeface="Economica"/>
                <a:sym typeface="Economica"/>
              </a:rPr>
              <a:t>нформаційних</a:t>
            </a:r>
            <a:r>
              <a:rPr lang="en-GB" sz="2100" dirty="0" smtClean="0">
                <a:latin typeface="Economica"/>
                <a:ea typeface="Economica"/>
                <a:cs typeface="Economica"/>
                <a:sym typeface="Economica"/>
              </a:rPr>
              <a:t> </a:t>
            </a:r>
            <a:r>
              <a:rPr lang="uk-UA" sz="2100" dirty="0" smtClean="0">
                <a:latin typeface="Economica"/>
                <a:ea typeface="Economica"/>
                <a:cs typeface="Economica"/>
                <a:sym typeface="Economica"/>
              </a:rPr>
              <a:t>т</a:t>
            </a:r>
            <a:r>
              <a:rPr lang="en-GB" sz="2100" dirty="0" err="1" smtClean="0">
                <a:latin typeface="Economica"/>
                <a:ea typeface="Economica"/>
                <a:cs typeface="Economica"/>
                <a:sym typeface="Economica"/>
              </a:rPr>
              <a:t>ехнологій</a:t>
            </a:r>
            <a:r>
              <a:rPr lang="uk-UA" sz="2100" dirty="0" smtClean="0">
                <a:latin typeface="Economica"/>
                <a:ea typeface="Economica"/>
                <a:cs typeface="Economica"/>
                <a:sym typeface="Economica"/>
              </a:rPr>
              <a:t> № 79 </a:t>
            </a:r>
            <a:r>
              <a:rPr lang="en-GB" sz="2100" dirty="0" err="1" smtClean="0">
                <a:latin typeface="Economica"/>
                <a:ea typeface="Economica"/>
                <a:cs typeface="Economica"/>
                <a:sym typeface="Economica"/>
              </a:rPr>
              <a:t>ім</a:t>
            </a:r>
            <a:r>
              <a:rPr lang="uk-UA" sz="2100" dirty="0" err="1" smtClean="0">
                <a:latin typeface="Economica"/>
                <a:ea typeface="Economica"/>
                <a:cs typeface="Economica"/>
                <a:sym typeface="Economica"/>
              </a:rPr>
              <a:t>ені</a:t>
            </a:r>
            <a:r>
              <a:rPr lang="uk-UA" sz="2100" dirty="0" smtClean="0">
                <a:latin typeface="Economica"/>
                <a:ea typeface="Economica"/>
                <a:cs typeface="Economica"/>
                <a:sym typeface="Economica"/>
              </a:rPr>
              <a:t> </a:t>
            </a:r>
            <a:r>
              <a:rPr lang="en-GB" sz="2100" dirty="0" err="1" smtClean="0">
                <a:latin typeface="Economica"/>
                <a:ea typeface="Economica"/>
                <a:cs typeface="Economica"/>
                <a:sym typeface="Economica"/>
              </a:rPr>
              <a:t>Бориса</a:t>
            </a:r>
            <a:r>
              <a:rPr lang="en-GB" sz="2100" dirty="0" smtClean="0">
                <a:latin typeface="Economica"/>
                <a:ea typeface="Economica"/>
                <a:cs typeface="Economica"/>
                <a:sym typeface="Economica"/>
              </a:rPr>
              <a:t> </a:t>
            </a:r>
            <a:r>
              <a:rPr lang="en-GB" sz="2100" dirty="0" err="1" smtClean="0">
                <a:latin typeface="Economica"/>
                <a:ea typeface="Economica"/>
                <a:cs typeface="Economica"/>
                <a:sym typeface="Economica"/>
              </a:rPr>
              <a:t>Патона</a:t>
            </a:r>
            <a:endParaRPr dirty="0">
              <a:highlight>
                <a:schemeClr val="dk1"/>
              </a:highlight>
            </a:endParaRPr>
          </a:p>
        </p:txBody>
      </p:sp>
      <p:sp>
        <p:nvSpPr>
          <p:cNvPr id="230" name="Google Shape;230;p17"/>
          <p:cNvSpPr txBox="1">
            <a:spLocks noGrp="1"/>
          </p:cNvSpPr>
          <p:nvPr>
            <p:ph type="subTitle" idx="1"/>
          </p:nvPr>
        </p:nvSpPr>
        <p:spPr>
          <a:xfrm>
            <a:off x="5193777" y="2986000"/>
            <a:ext cx="3470700" cy="810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dirty="0" err="1">
                <a:latin typeface="Economica"/>
                <a:ea typeface="Economica"/>
                <a:cs typeface="Economica"/>
                <a:sym typeface="Economica"/>
              </a:rPr>
              <a:t>Проєкт</a:t>
            </a:r>
            <a:r>
              <a:rPr lang="en-GB" sz="2100" dirty="0">
                <a:latin typeface="Economica"/>
                <a:ea typeface="Economica"/>
                <a:cs typeface="Economica"/>
                <a:sym typeface="Economica"/>
              </a:rPr>
              <a:t> </a:t>
            </a:r>
            <a:r>
              <a:rPr lang="en-GB" sz="2100" dirty="0" err="1">
                <a:latin typeface="Economica"/>
                <a:ea typeface="Economica"/>
                <a:cs typeface="Economica"/>
                <a:sym typeface="Economica"/>
              </a:rPr>
              <a:t>учня</a:t>
            </a:r>
            <a:r>
              <a:rPr lang="en-GB" sz="2100" dirty="0">
                <a:latin typeface="Economica"/>
                <a:ea typeface="Economica"/>
                <a:cs typeface="Economica"/>
                <a:sym typeface="Economica"/>
              </a:rPr>
              <a:t> 11-А </a:t>
            </a:r>
            <a:r>
              <a:rPr lang="en-GB" sz="2100" dirty="0" err="1" smtClean="0">
                <a:latin typeface="Economica"/>
                <a:ea typeface="Economica"/>
                <a:cs typeface="Economica"/>
                <a:sym typeface="Economica"/>
              </a:rPr>
              <a:t>класу</a:t>
            </a:r>
            <a:endParaRPr lang="uk-UA" sz="2100" dirty="0" smtClean="0"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100" dirty="0" err="1" smtClean="0">
                <a:latin typeface="Economica"/>
                <a:ea typeface="Economica"/>
                <a:cs typeface="Economica"/>
                <a:sym typeface="Economica"/>
              </a:rPr>
              <a:t>Синянського</a:t>
            </a:r>
            <a:r>
              <a:rPr lang="uk-UA" sz="2100" dirty="0" smtClean="0">
                <a:latin typeface="Economica"/>
                <a:ea typeface="Economica"/>
                <a:cs typeface="Economica"/>
                <a:sym typeface="Economica"/>
              </a:rPr>
              <a:t> </a:t>
            </a:r>
            <a:r>
              <a:rPr lang="uk-UA" sz="2100" dirty="0" err="1" smtClean="0">
                <a:latin typeface="Economica"/>
                <a:ea typeface="Economica"/>
                <a:cs typeface="Economica"/>
                <a:sym typeface="Economica"/>
              </a:rPr>
              <a:t>Кіріла</a:t>
            </a:r>
            <a:endParaRPr sz="2100" dirty="0"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6"/>
          <p:cNvSpPr txBox="1">
            <a:spLocks noGrp="1"/>
          </p:cNvSpPr>
          <p:nvPr>
            <p:ph type="title"/>
          </p:nvPr>
        </p:nvSpPr>
        <p:spPr>
          <a:xfrm>
            <a:off x="1950225" y="1735900"/>
            <a:ext cx="6849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/>
              <a:t>Дякую за увагу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>
            <a:spLocks noGrp="1"/>
          </p:cNvSpPr>
          <p:nvPr>
            <p:ph type="title"/>
          </p:nvPr>
        </p:nvSpPr>
        <p:spPr>
          <a:xfrm>
            <a:off x="422675" y="251800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743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>
                <a:latin typeface="Economica"/>
                <a:ea typeface="Economica"/>
                <a:cs typeface="Economica"/>
                <a:sym typeface="Economica"/>
              </a:rPr>
              <a:t>Мета проєкту</a:t>
            </a:r>
            <a:endParaRPr sz="3900"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8"/>
          <p:cNvSpPr txBox="1"/>
          <p:nvPr/>
        </p:nvSpPr>
        <p:spPr>
          <a:xfrm>
            <a:off x="625230" y="1085256"/>
            <a:ext cx="8113525" cy="22086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100"/>
              <a:buFont typeface="Arial"/>
              <a:buNone/>
            </a:pPr>
            <a:r>
              <a:rPr lang="en-GB" sz="1800" dirty="0" err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Сайт</a:t>
            </a:r>
            <a:r>
              <a:rPr lang="en-GB" sz="18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uk-UA" sz="1800" dirty="0" smtClean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«</a:t>
            </a:r>
            <a:r>
              <a:rPr lang="en-GB" sz="1800" dirty="0" err="1" smtClean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Морфологія</a:t>
            </a:r>
            <a:r>
              <a:rPr lang="uk-UA" sz="1800" dirty="0" smtClean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»</a:t>
            </a:r>
            <a:r>
              <a:rPr lang="en-GB" sz="1800" dirty="0" smtClean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GB" sz="1800" dirty="0" err="1" smtClean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створений</a:t>
            </a:r>
            <a:r>
              <a:rPr lang="en-GB" sz="1800" dirty="0" smtClean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GB" sz="18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з </a:t>
            </a:r>
            <a:r>
              <a:rPr lang="en-GB" sz="1800" dirty="0" err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метою</a:t>
            </a:r>
            <a:r>
              <a:rPr lang="en-GB" sz="18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GB" sz="1800" dirty="0" err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допомогти</a:t>
            </a:r>
            <a:r>
              <a:rPr lang="en-GB" sz="18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GB" sz="1800" dirty="0" err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випускникам</a:t>
            </a:r>
            <a:r>
              <a:rPr lang="en-GB" sz="18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GB" sz="1800" dirty="0" err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та</a:t>
            </a:r>
            <a:r>
              <a:rPr lang="en-GB" sz="18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uk-UA" sz="1800" dirty="0" smtClean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здобувачам освіти </a:t>
            </a:r>
            <a:r>
              <a:rPr lang="en-GB" sz="1800" dirty="0" err="1" smtClean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підготуватися</a:t>
            </a:r>
            <a:r>
              <a:rPr lang="en-GB" sz="1800" dirty="0" smtClean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GB" sz="1800" dirty="0" err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до</a:t>
            </a:r>
            <a:r>
              <a:rPr lang="en-GB" sz="18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uk-UA" sz="1800" dirty="0" smtClean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національного мультимедійного тесту (НМТ)</a:t>
            </a:r>
            <a:r>
              <a:rPr lang="en-GB" sz="1800" dirty="0" smtClean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uk-UA" sz="1800" dirty="0" smtClean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з української мови</a:t>
            </a:r>
            <a:r>
              <a:rPr lang="en-GB" sz="1800" dirty="0" smtClean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uk-UA" sz="1800" dirty="0" smtClean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800" dirty="0">
              <a:solidFill>
                <a:schemeClr val="lt1"/>
              </a:solidFill>
            </a:endParaRPr>
          </a:p>
          <a:p>
            <a:pPr>
              <a:lnSpc>
                <a:spcPct val="115000"/>
              </a:lnSpc>
              <a:buClr>
                <a:srgbClr val="B7B7B7"/>
              </a:buClr>
              <a:buSzPts val="1100"/>
            </a:pPr>
            <a:r>
              <a:rPr lang="ru-RU" sz="1800" dirty="0">
                <a:solidFill>
                  <a:schemeClr val="lt1"/>
                </a:solidFill>
                <a:latin typeface="Open Sans"/>
                <a:ea typeface="Open Sans"/>
                <a:cs typeface="Open Sans"/>
              </a:rPr>
              <a:t>За </a:t>
            </a:r>
            <a:r>
              <a:rPr lang="ru-RU" sz="1800" dirty="0" err="1">
                <a:solidFill>
                  <a:schemeClr val="lt1"/>
                </a:solidFill>
                <a:latin typeface="Open Sans"/>
                <a:ea typeface="Open Sans"/>
                <a:cs typeface="Open Sans"/>
              </a:rPr>
              <a:t>допомогою</a:t>
            </a:r>
            <a:r>
              <a:rPr lang="ru-RU" sz="1800" dirty="0">
                <a:solidFill>
                  <a:schemeClr val="lt1"/>
                </a:solidFill>
                <a:latin typeface="Open Sans"/>
                <a:ea typeface="Open Sans"/>
                <a:cs typeface="Open Sans"/>
              </a:rPr>
              <a:t> </a:t>
            </a:r>
            <a:r>
              <a:rPr lang="ru-RU" sz="1800" dirty="0" smtClean="0">
                <a:solidFill>
                  <a:schemeClr val="lt1"/>
                </a:solidFill>
                <a:latin typeface="Open Sans"/>
                <a:ea typeface="Open Sans"/>
                <a:cs typeface="Open Sans"/>
              </a:rPr>
              <a:t>сайту </a:t>
            </a:r>
            <a:r>
              <a:rPr lang="ru-RU" sz="1800" dirty="0" err="1">
                <a:solidFill>
                  <a:schemeClr val="lt1"/>
                </a:solidFill>
                <a:latin typeface="Open Sans"/>
                <a:ea typeface="Open Sans"/>
                <a:cs typeface="Open Sans"/>
              </a:rPr>
              <a:t>можна</a:t>
            </a:r>
            <a:r>
              <a:rPr lang="ru-RU" sz="1800" dirty="0">
                <a:solidFill>
                  <a:schemeClr val="lt1"/>
                </a:solidFill>
                <a:latin typeface="Open Sans"/>
                <a:ea typeface="Open Sans"/>
                <a:cs typeface="Open Sans"/>
              </a:rPr>
              <a:t> </a:t>
            </a:r>
            <a:r>
              <a:rPr lang="ru-RU" sz="1800" dirty="0" err="1">
                <a:solidFill>
                  <a:schemeClr val="lt1"/>
                </a:solidFill>
                <a:latin typeface="Open Sans"/>
                <a:ea typeface="Open Sans"/>
                <a:cs typeface="Open Sans"/>
              </a:rPr>
              <a:t>почергово</a:t>
            </a:r>
            <a:r>
              <a:rPr lang="ru-RU" sz="1800" dirty="0">
                <a:solidFill>
                  <a:schemeClr val="lt1"/>
                </a:solidFill>
                <a:latin typeface="Open Sans"/>
                <a:ea typeface="Open Sans"/>
                <a:cs typeface="Open Sans"/>
              </a:rPr>
              <a:t> </a:t>
            </a:r>
            <a:r>
              <a:rPr lang="ru-RU" sz="1800" dirty="0" err="1">
                <a:solidFill>
                  <a:schemeClr val="lt1"/>
                </a:solidFill>
                <a:latin typeface="Open Sans"/>
                <a:ea typeface="Open Sans"/>
                <a:cs typeface="Open Sans"/>
              </a:rPr>
              <a:t>виконувати</a:t>
            </a:r>
            <a:r>
              <a:rPr lang="ru-RU" sz="1800" dirty="0">
                <a:solidFill>
                  <a:schemeClr val="lt1"/>
                </a:solidFill>
                <a:latin typeface="Open Sans"/>
                <a:ea typeface="Open Sans"/>
                <a:cs typeface="Open Sans"/>
              </a:rPr>
              <a:t> </a:t>
            </a:r>
            <a:r>
              <a:rPr lang="ru-RU" sz="1800" dirty="0" err="1">
                <a:solidFill>
                  <a:schemeClr val="lt1"/>
                </a:solidFill>
                <a:latin typeface="Open Sans"/>
                <a:ea typeface="Open Sans"/>
                <a:cs typeface="Open Sans"/>
              </a:rPr>
              <a:t>завдання</a:t>
            </a:r>
            <a:r>
              <a:rPr lang="ru-RU" sz="1800" dirty="0">
                <a:solidFill>
                  <a:schemeClr val="lt1"/>
                </a:solidFill>
                <a:latin typeface="Open Sans"/>
                <a:ea typeface="Open Sans"/>
                <a:cs typeface="Open Sans"/>
              </a:rPr>
              <a:t> за </a:t>
            </a:r>
            <a:r>
              <a:rPr lang="ru-RU" sz="1800" dirty="0" err="1">
                <a:solidFill>
                  <a:schemeClr val="lt1"/>
                </a:solidFill>
                <a:latin typeface="Open Sans"/>
                <a:ea typeface="Open Sans"/>
                <a:cs typeface="Open Sans"/>
              </a:rPr>
              <a:t>розділами</a:t>
            </a:r>
            <a:r>
              <a:rPr lang="ru-RU" sz="1800" dirty="0">
                <a:solidFill>
                  <a:schemeClr val="lt1"/>
                </a:solidFill>
                <a:latin typeface="Open Sans"/>
                <a:ea typeface="Open Sans"/>
                <a:cs typeface="Open Sans"/>
              </a:rPr>
              <a:t> </a:t>
            </a:r>
            <a:r>
              <a:rPr lang="ru-RU" sz="1800" dirty="0" smtClean="0">
                <a:solidFill>
                  <a:schemeClr val="lt1"/>
                </a:solidFill>
                <a:latin typeface="Open Sans"/>
                <a:ea typeface="Open Sans"/>
                <a:cs typeface="Open Sans"/>
              </a:rPr>
              <a:t>НМТ </a:t>
            </a:r>
            <a:r>
              <a:rPr lang="ru-RU" sz="1800" dirty="0">
                <a:solidFill>
                  <a:schemeClr val="lt1"/>
                </a:solidFill>
                <a:latin typeface="Open Sans"/>
                <a:ea typeface="Open Sans"/>
                <a:cs typeface="Open Sans"/>
              </a:rPr>
              <a:t>з </a:t>
            </a:r>
            <a:r>
              <a:rPr lang="ru-RU" sz="1800" dirty="0" err="1">
                <a:solidFill>
                  <a:schemeClr val="lt1"/>
                </a:solidFill>
                <a:latin typeface="Open Sans"/>
                <a:ea typeface="Open Sans"/>
                <a:cs typeface="Open Sans"/>
              </a:rPr>
              <a:t>української</a:t>
            </a:r>
            <a:r>
              <a:rPr lang="ru-RU" sz="1800" dirty="0">
                <a:solidFill>
                  <a:schemeClr val="lt1"/>
                </a:solidFill>
                <a:latin typeface="Open Sans"/>
                <a:ea typeface="Open Sans"/>
                <a:cs typeface="Open Sans"/>
              </a:rPr>
              <a:t> </a:t>
            </a:r>
            <a:r>
              <a:rPr lang="ru-RU" sz="1800" dirty="0" err="1">
                <a:solidFill>
                  <a:schemeClr val="lt1"/>
                </a:solidFill>
                <a:latin typeface="Open Sans"/>
                <a:ea typeface="Open Sans"/>
                <a:cs typeface="Open Sans"/>
              </a:rPr>
              <a:t>мови</a:t>
            </a:r>
            <a:r>
              <a:rPr lang="ru-RU" sz="1800" dirty="0">
                <a:solidFill>
                  <a:schemeClr val="lt1"/>
                </a:solidFill>
                <a:latin typeface="Open Sans"/>
                <a:ea typeface="Open Sans"/>
                <a:cs typeface="Open Sans"/>
              </a:rPr>
              <a:t>.</a:t>
            </a:r>
            <a:endParaRPr sz="1800" dirty="0">
              <a:solidFill>
                <a:schemeClr val="lt1"/>
              </a:solidFill>
              <a:latin typeface="Open Sans"/>
              <a:ea typeface="Open Sans"/>
              <a:cs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B7B7B7"/>
              </a:buClr>
              <a:buSzPts val="1100"/>
              <a:buFont typeface="Arial"/>
              <a:buNone/>
            </a:pPr>
            <a:endParaRPr lang="uk-UA" sz="1800" dirty="0" smtClean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B7B7B7"/>
              </a:buClr>
              <a:buSzPts val="1100"/>
              <a:buFont typeface="Arial"/>
              <a:buNone/>
            </a:pPr>
            <a:r>
              <a:rPr lang="uk-UA" sz="1800" dirty="0" smtClean="0">
                <a:solidFill>
                  <a:schemeClr val="lt1"/>
                </a:solidFill>
              </a:rPr>
              <a:t>Сайт</a:t>
            </a:r>
            <a:r>
              <a:rPr lang="en-GB" sz="1800" dirty="0" smtClean="0">
                <a:solidFill>
                  <a:schemeClr val="lt1"/>
                </a:solidFill>
              </a:rPr>
              <a:t> </a:t>
            </a:r>
            <a:r>
              <a:rPr lang="en-GB" sz="1800" dirty="0" err="1" smtClean="0">
                <a:solidFill>
                  <a:schemeClr val="lt1"/>
                </a:solidFill>
              </a:rPr>
              <a:t>адаптован</a:t>
            </a:r>
            <a:r>
              <a:rPr lang="uk-UA" sz="1800" dirty="0" err="1" smtClean="0">
                <a:solidFill>
                  <a:schemeClr val="lt1"/>
                </a:solidFill>
              </a:rPr>
              <a:t>ий</a:t>
            </a:r>
            <a:r>
              <a:rPr lang="en-GB" sz="1800" dirty="0" smtClean="0">
                <a:solidFill>
                  <a:schemeClr val="lt1"/>
                </a:solidFill>
              </a:rPr>
              <a:t> </a:t>
            </a:r>
            <a:r>
              <a:rPr lang="en-GB" sz="1800" dirty="0" err="1">
                <a:solidFill>
                  <a:schemeClr val="lt1"/>
                </a:solidFill>
              </a:rPr>
              <a:t>для</a:t>
            </a:r>
            <a:r>
              <a:rPr lang="en-GB" sz="1800" dirty="0">
                <a:solidFill>
                  <a:schemeClr val="lt1"/>
                </a:solidFill>
              </a:rPr>
              <a:t> </a:t>
            </a:r>
            <a:r>
              <a:rPr lang="en-GB" sz="1800" dirty="0" err="1" smtClean="0">
                <a:solidFill>
                  <a:schemeClr val="lt1"/>
                </a:solidFill>
              </a:rPr>
              <a:t>браузер</a:t>
            </a:r>
            <a:r>
              <a:rPr lang="uk-UA" sz="1800" dirty="0" err="1" smtClean="0">
                <a:solidFill>
                  <a:schemeClr val="lt1"/>
                </a:solidFill>
              </a:rPr>
              <a:t>ів</a:t>
            </a:r>
            <a:r>
              <a:rPr lang="uk-UA" sz="1800" dirty="0" smtClean="0">
                <a:solidFill>
                  <a:schemeClr val="lt1"/>
                </a:solidFill>
              </a:rPr>
              <a:t>:</a:t>
            </a:r>
            <a:r>
              <a:rPr lang="en-GB" sz="1800" dirty="0" smtClean="0">
                <a:solidFill>
                  <a:schemeClr val="lt1"/>
                </a:solidFill>
              </a:rPr>
              <a:t> Google Chrome, </a:t>
            </a:r>
            <a:r>
              <a:rPr lang="en-GB" sz="1800" dirty="0">
                <a:solidFill>
                  <a:schemeClr val="lt1"/>
                </a:solidFill>
              </a:rPr>
              <a:t>Opera  </a:t>
            </a:r>
            <a:r>
              <a:rPr lang="uk-UA" sz="1800" dirty="0" smtClean="0">
                <a:solidFill>
                  <a:schemeClr val="lt1"/>
                </a:solidFill>
              </a:rPr>
              <a:t>тощо</a:t>
            </a:r>
            <a:r>
              <a:rPr lang="en-GB" sz="1800" dirty="0" smtClean="0">
                <a:solidFill>
                  <a:schemeClr val="lt1"/>
                </a:solidFill>
              </a:rPr>
              <a:t>.</a:t>
            </a:r>
            <a:endParaRPr sz="18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>
            <a:spLocks noGrp="1"/>
          </p:cNvSpPr>
          <p:nvPr>
            <p:ph type="title"/>
          </p:nvPr>
        </p:nvSpPr>
        <p:spPr>
          <a:xfrm>
            <a:off x="971300" y="46987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Засоби створення проєкту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2" name="Google Shape;242;p19"/>
          <p:cNvSpPr txBox="1">
            <a:spLocks noGrp="1"/>
          </p:cNvSpPr>
          <p:nvPr>
            <p:ph type="body" idx="1"/>
          </p:nvPr>
        </p:nvSpPr>
        <p:spPr>
          <a:xfrm>
            <a:off x="9713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Char char="❏"/>
            </a:pP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Мова для розматки даних HTML ;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Char char="❏"/>
            </a:pP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Мова для опису сторінок CSS ;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Char char="❏"/>
            </a:pP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+ Java Script ; 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Char char="❏"/>
            </a:pP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Джерела можна знайти на головній сторінці сайту .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43" name="Google Shape;24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3475" y="2871978"/>
            <a:ext cx="3713725" cy="185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>
                <a:latin typeface="Economica"/>
                <a:ea typeface="Economica"/>
                <a:cs typeface="Economica"/>
                <a:sym typeface="Economica"/>
              </a:rPr>
              <a:t>Етапи створення проєкту</a:t>
            </a:r>
            <a:endParaRPr sz="4200"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20"/>
          <p:cNvSpPr txBox="1"/>
          <p:nvPr/>
        </p:nvSpPr>
        <p:spPr>
          <a:xfrm>
            <a:off x="991700" y="1635475"/>
            <a:ext cx="7394400" cy="31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Economica"/>
              <a:buAutoNum type="romanUcPeriod"/>
            </a:pPr>
            <a:r>
              <a:rPr lang="en-GB" sz="2300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Вибір теми за критерієм її актуальності за допомогою вчителя української мови;</a:t>
            </a:r>
            <a:endParaRPr sz="2300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Economica"/>
              <a:buAutoNum type="romanUcPeriod"/>
            </a:pPr>
            <a:r>
              <a:rPr lang="en-GB" sz="2300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Підбір та аналіз потрібної інформації, її систематизація;</a:t>
            </a:r>
            <a:endParaRPr sz="2300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Economica"/>
              <a:buAutoNum type="romanUcPeriod"/>
            </a:pPr>
            <a:r>
              <a:rPr lang="en-GB" sz="2300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Створення структури сайту , розробка дизайну сайту;</a:t>
            </a:r>
            <a:endParaRPr sz="2300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Economica"/>
              <a:buAutoNum type="romanUcPeriod"/>
            </a:pPr>
            <a:r>
              <a:rPr lang="en-GB" sz="2300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Наповнення сайту змістом;</a:t>
            </a:r>
            <a:endParaRPr sz="2300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Economica"/>
              <a:buAutoNum type="romanUcPeriod"/>
            </a:pPr>
            <a:r>
              <a:rPr lang="en-GB" sz="2300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Тестування та доопрацювання;</a:t>
            </a:r>
            <a:endParaRPr sz="2300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462" y="571225"/>
            <a:ext cx="8478324" cy="897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1"/>
          <p:cNvSpPr txBox="1"/>
          <p:nvPr/>
        </p:nvSpPr>
        <p:spPr>
          <a:xfrm>
            <a:off x="1807300" y="80475"/>
            <a:ext cx="4958700" cy="3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Header</a:t>
            </a:r>
            <a:endParaRPr sz="17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21"/>
          <p:cNvSpPr txBox="1"/>
          <p:nvPr/>
        </p:nvSpPr>
        <p:spPr>
          <a:xfrm>
            <a:off x="295775" y="1733350"/>
            <a:ext cx="8307900" cy="17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Header - розділений на 3 блоки div .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AutoNum type="arabicParenR"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У першому блоці Дів вставлене фото з посиланням на сайт ліцею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AutoNum type="arabicParenR"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 блок має тему проєкту 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AutoNum type="arabicParenR"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У третьому блоці можна побачити текст з посиланням на інформацію про сайт 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7" name="Google Shape;257;p21"/>
          <p:cNvSpPr txBox="1"/>
          <p:nvPr/>
        </p:nvSpPr>
        <p:spPr>
          <a:xfrm>
            <a:off x="1176600" y="297950"/>
            <a:ext cx="380700" cy="2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8" name="Google Shape;258;p21"/>
          <p:cNvSpPr txBox="1"/>
          <p:nvPr/>
        </p:nvSpPr>
        <p:spPr>
          <a:xfrm>
            <a:off x="4080000" y="569800"/>
            <a:ext cx="380700" cy="2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sz="13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" name="Google Shape;259;p21"/>
          <p:cNvSpPr txBox="1"/>
          <p:nvPr/>
        </p:nvSpPr>
        <p:spPr>
          <a:xfrm>
            <a:off x="7385750" y="276200"/>
            <a:ext cx="4677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337" y="558700"/>
            <a:ext cx="8739327" cy="3200651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2"/>
          <p:cNvSpPr txBox="1"/>
          <p:nvPr/>
        </p:nvSpPr>
        <p:spPr>
          <a:xfrm>
            <a:off x="1165725" y="123975"/>
            <a:ext cx="6785400" cy="3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MAIN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6" name="Google Shape;266;p22"/>
          <p:cNvSpPr txBox="1"/>
          <p:nvPr/>
        </p:nvSpPr>
        <p:spPr>
          <a:xfrm>
            <a:off x="339275" y="3995175"/>
            <a:ext cx="8297100" cy="9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Main розділений також на 3 блоки дів . Але у першому та третьому блоці  можна побачити кнопки. Котрі мають посилання на підтеми .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p22"/>
          <p:cNvSpPr txBox="1"/>
          <p:nvPr/>
        </p:nvSpPr>
        <p:spPr>
          <a:xfrm>
            <a:off x="969975" y="558700"/>
            <a:ext cx="413100" cy="3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11</a:t>
            </a:r>
            <a:r>
              <a:rPr lang="en-GB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sz="13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8" name="Google Shape;268;p22"/>
          <p:cNvSpPr txBox="1"/>
          <p:nvPr/>
        </p:nvSpPr>
        <p:spPr>
          <a:xfrm>
            <a:off x="7505375" y="754675"/>
            <a:ext cx="413100" cy="3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 sz="13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22"/>
          <p:cNvSpPr txBox="1"/>
          <p:nvPr/>
        </p:nvSpPr>
        <p:spPr>
          <a:xfrm>
            <a:off x="4156125" y="667675"/>
            <a:ext cx="348000" cy="3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sz="13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52625"/>
            <a:ext cx="8839202" cy="2103706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3"/>
          <p:cNvSpPr txBox="1"/>
          <p:nvPr/>
        </p:nvSpPr>
        <p:spPr>
          <a:xfrm>
            <a:off x="1089600" y="58725"/>
            <a:ext cx="70791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Footer(1)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6" name="Google Shape;27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2275" y="3473250"/>
            <a:ext cx="5917450" cy="1465873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3"/>
          <p:cNvSpPr txBox="1"/>
          <p:nvPr/>
        </p:nvSpPr>
        <p:spPr>
          <a:xfrm>
            <a:off x="2242250" y="2907775"/>
            <a:ext cx="4034400" cy="4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Footer(2)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4"/>
          <p:cNvSpPr txBox="1">
            <a:spLocks noGrp="1"/>
          </p:cNvSpPr>
          <p:nvPr>
            <p:ph type="title"/>
          </p:nvPr>
        </p:nvSpPr>
        <p:spPr>
          <a:xfrm>
            <a:off x="1319225" y="1762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7160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Open Sans"/>
                <a:ea typeface="Open Sans"/>
                <a:cs typeface="Open Sans"/>
                <a:sym typeface="Open Sans"/>
              </a:rPr>
              <a:t>Фрагменти коду з короткими поясненнями 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3" name="Google Shape;28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050" y="1014225"/>
            <a:ext cx="8307901" cy="189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8325" y="3016475"/>
            <a:ext cx="7832946" cy="189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5" descr="offset_comp_457517_edited2.jpg"/>
          <p:cNvPicPr preferRelativeResize="0"/>
          <p:nvPr/>
        </p:nvPicPr>
        <p:blipFill rotWithShape="1">
          <a:blip r:embed="rId3">
            <a:alphaModFix/>
          </a:blip>
          <a:srcRect l="28499" t="35784" r="21977" b="-10133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90" name="Google Shape;290;p25" descr="offset_comp_442889_edtied2.jpg"/>
          <p:cNvPicPr preferRelativeResize="0"/>
          <p:nvPr/>
        </p:nvPicPr>
        <p:blipFill rotWithShape="1">
          <a:blip r:embed="rId4">
            <a:alphaModFix/>
          </a:blip>
          <a:srcRect l="23925" t="16463" r="30743" b="15476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sp>
        <p:nvSpPr>
          <p:cNvPr id="291" name="Google Shape;291;p25"/>
          <p:cNvSpPr/>
          <p:nvPr/>
        </p:nvSpPr>
        <p:spPr>
          <a:xfrm>
            <a:off x="7040600" y="3923575"/>
            <a:ext cx="2106350" cy="1222450"/>
          </a:xfrm>
          <a:custGeom>
            <a:avLst/>
            <a:gdLst/>
            <a:ahLst/>
            <a:cxnLst/>
            <a:rect l="l" t="t" r="r" b="b"/>
            <a:pathLst>
              <a:path w="84254" h="48898" extrusionOk="0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292" name="Google Shape;29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77325" y="141375"/>
            <a:ext cx="6189449" cy="334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9000" y="3422550"/>
            <a:ext cx="2021428" cy="141405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25"/>
          <p:cNvSpPr txBox="1"/>
          <p:nvPr/>
        </p:nvSpPr>
        <p:spPr>
          <a:xfrm>
            <a:off x="2544163" y="3923575"/>
            <a:ext cx="30000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50">
                <a:solidFill>
                  <a:schemeClr val="lt1"/>
                </a:solidFill>
              </a:rPr>
              <a:t>← </a:t>
            </a:r>
            <a:r>
              <a:rPr lang="en-GB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Папка з файлами</a:t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5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205</Words>
  <Application>Microsoft Office PowerPoint</Application>
  <PresentationFormat>Екран (16:9)</PresentationFormat>
  <Paragraphs>39</Paragraphs>
  <Slides>10</Slides>
  <Notes>10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10</vt:i4>
      </vt:variant>
    </vt:vector>
  </HeadingPairs>
  <TitlesOfParts>
    <vt:vector size="16" baseType="lpstr">
      <vt:lpstr>Economica</vt:lpstr>
      <vt:lpstr>Arial</vt:lpstr>
      <vt:lpstr>Open Sans</vt:lpstr>
      <vt:lpstr>Lato</vt:lpstr>
      <vt:lpstr>Montserrat</vt:lpstr>
      <vt:lpstr>Focus</vt:lpstr>
      <vt:lpstr>Морфологія</vt:lpstr>
      <vt:lpstr>Мета проєкту </vt:lpstr>
      <vt:lpstr>Засоби створення проєкту</vt:lpstr>
      <vt:lpstr>Етапи створення проєкту </vt:lpstr>
      <vt:lpstr>Презентація PowerPoint</vt:lpstr>
      <vt:lpstr>Презентація PowerPoint</vt:lpstr>
      <vt:lpstr>Презентація PowerPoint</vt:lpstr>
      <vt:lpstr>Фрагменти коду з короткими поясненнями  </vt:lpstr>
      <vt:lpstr>Презентація PowerPoint</vt:lpstr>
      <vt:lpstr>Дякую за увагу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Морфологія</dc:title>
  <cp:lastModifiedBy>t</cp:lastModifiedBy>
  <cp:revision>1</cp:revision>
  <dcterms:modified xsi:type="dcterms:W3CDTF">2025-05-20T09:18:34Z</dcterms:modified>
</cp:coreProperties>
</file>